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F97A49-3AB5-4864-870C-3AA889C6BA47}" v="21" dt="2020-06-27T19:25:39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F651-2D31-4534-8FA8-C0CE38D93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0C063-9972-4423-BB1A-D62C4E773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FF2F3-CC1B-4AB0-8892-D88F43745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37B5-58D4-4449-AEC8-D5BAC5A750E9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06ABE-A5EA-48DC-9835-0EFC6524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EF07F-4979-4F85-9ACE-07F56D1C2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D6C9-7D90-469B-9F46-595D216F4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34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BCAF7-56E9-4B82-AE8A-5B005242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4B78E8-0985-48A0-A589-0B9673293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7AFD2-2CA7-4F10-96F6-CC1E874C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37B5-58D4-4449-AEC8-D5BAC5A750E9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1344F-82A0-4519-9FC5-E0183DF8B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F63A0-4D7A-401C-9E28-FFF14C51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D6C9-7D90-469B-9F46-595D216F4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9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CE37F6-D683-421F-84D8-C37D11B4D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6AAD3-D0FB-46C4-876A-A5936F44E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213A2-874F-4AF4-843A-7BC813E08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37B5-58D4-4449-AEC8-D5BAC5A750E9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6B072-9111-422E-9CA9-E5F430C5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520E9-10A0-4167-8FB3-53096AC4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D6C9-7D90-469B-9F46-595D216F4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10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2F959-0CC3-44EF-9726-FFB94595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0BA45-C22C-47B5-BCD0-D91D13629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B54E1-1AEE-4A77-8136-6ED4B0FB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37B5-58D4-4449-AEC8-D5BAC5A750E9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F13EA-421A-47AF-98ED-A07F7611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718D8-B137-4FCA-B81E-9D2FB9C1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D6C9-7D90-469B-9F46-595D216F4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12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7A0DE-F6B6-4D16-8B50-22827410F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5CC36-DCD0-4149-AC7A-16A375B6C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DF85E-DAA8-4961-BDD5-F954861B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37B5-58D4-4449-AEC8-D5BAC5A750E9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E03E6-3E9C-4117-90D9-19C6F6A2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FF63E-A9C1-42C2-BBB3-33D32BDA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D6C9-7D90-469B-9F46-595D216F4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FD572-2033-479A-97A7-7170927D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B53B9-083D-45B7-B894-0B5AC66F3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47ED2-62E1-41FD-994C-387F3326D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FACC1-3D65-4583-AB17-25D5BA751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37B5-58D4-4449-AEC8-D5BAC5A750E9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538F3-D035-47AD-8D1E-35A8E8CBE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9DCD9-7651-4DB1-BE5C-6972B903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D6C9-7D90-469B-9F46-595D216F4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9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A085-39A1-45E8-B7C0-E6DAD8CD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D9AFE-5CA1-466F-8F7A-701AD96FA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B2AA4-A3A0-470E-A829-3F2579730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98A10-650B-4BFA-8CEF-F9DD1F9BC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23EF08-2407-47B5-994C-7592E7CE5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452CE3-9739-44D8-BDD5-D0D0512B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37B5-58D4-4449-AEC8-D5BAC5A750E9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979B90-3568-4B2E-A03C-85474F27C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DCBA33-63AF-49C8-BA3D-95BE6F3B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D6C9-7D90-469B-9F46-595D216F4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D0607-FC1F-4E20-9DB7-8DF9391A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889954-1291-4A35-B88E-F5407FDA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37B5-58D4-4449-AEC8-D5BAC5A750E9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93322-5551-4C92-9EC0-40851F1D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B3F3C-4089-4180-A3DB-037BE71A8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D6C9-7D90-469B-9F46-595D216F4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28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5590D7-82A3-419E-AC5A-CBF61BEFA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37B5-58D4-4449-AEC8-D5BAC5A750E9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9263A9-6D89-489E-9FF3-476E61BB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6FB11-F209-448F-A8FF-26E638E6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D6C9-7D90-469B-9F46-595D216F4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3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4536D-6001-4A9B-A39D-418507129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7D3CB-D75C-4C57-80F9-977B002CE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F9F9D-5FDF-45AE-96BA-B82EBF92F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70BC8-BD7B-4561-88EC-F40F520A2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37B5-58D4-4449-AEC8-D5BAC5A750E9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CA29B-6054-4F7B-8780-CDF191789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397DE-8214-43D0-B943-83D069938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D6C9-7D90-469B-9F46-595D216F4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92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D65E-251A-4C1D-A999-CC550E63C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E02C9-1360-46A4-8C5F-8D2A4EC9A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59D6B-03BD-435A-9267-12CD6928E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17385-2C02-4808-A2EB-343539CE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37B5-58D4-4449-AEC8-D5BAC5A750E9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64A2C-E264-4ABE-9379-C1418676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A5BCE-51A4-418A-82F0-424ECEB4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D6C9-7D90-469B-9F46-595D216F4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86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2D51A6-1ED2-43EE-AAED-2F2DD14F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0A5F8-E764-4B47-8A03-FC7532719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0F2F4-367A-4CE1-B89D-BB88816D5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37B5-58D4-4449-AEC8-D5BAC5A750E9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95337-D7A3-49CA-9255-76EFE5704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F3B57-35E4-4FD1-9BA0-448F411CB9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ED6C9-7D90-469B-9F46-595D216F46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19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C25CCB-3C33-4A34-931D-D935B176EB37}"/>
              </a:ext>
            </a:extLst>
          </p:cNvPr>
          <p:cNvSpPr/>
          <p:nvPr/>
        </p:nvSpPr>
        <p:spPr>
          <a:xfrm>
            <a:off x="-1" y="0"/>
            <a:ext cx="12182669" cy="9423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entury" panose="02040604050505020304" pitchFamily="18" charset="0"/>
              </a:rPr>
              <a:t>SECURITY IN AN ICE-FREE ARCTIC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3C5CFA-8403-40A6-BD00-0F2FB6E43B9F}"/>
              </a:ext>
            </a:extLst>
          </p:cNvPr>
          <p:cNvSpPr/>
          <p:nvPr/>
        </p:nvSpPr>
        <p:spPr>
          <a:xfrm>
            <a:off x="4665" y="5915608"/>
            <a:ext cx="12182669" cy="9423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latin typeface="Century" panose="02040604050505020304" pitchFamily="18" charset="0"/>
              </a:rPr>
              <a:t>Hear more from Dr Medby at the BISA Virtual Roundtable: </a:t>
            </a:r>
            <a:r>
              <a:rPr lang="en-GB" sz="1400" dirty="0">
                <a:solidFill>
                  <a:srgbClr val="E66914"/>
                </a:solidFill>
                <a:latin typeface="Century" panose="02040604050505020304" pitchFamily="18" charset="0"/>
              </a:rPr>
              <a:t>“Security in an ice-free Arctic: interdisciplinary perspectives on Arctic geopolitics” </a:t>
            </a:r>
            <a:r>
              <a:rPr lang="en-GB" sz="1400" dirty="0">
                <a:latin typeface="Century" panose="02040604050505020304" pitchFamily="18" charset="0"/>
              </a:rPr>
              <a:t>on 9 July, 2020 (2PM-3.30PM). Hosted by BISA War Studies Working Group </a:t>
            </a:r>
          </a:p>
        </p:txBody>
      </p:sp>
      <p:pic>
        <p:nvPicPr>
          <p:cNvPr id="7" name="Picture 6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0575EBA7-B37B-476D-A838-4B9E9FFD34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r="3552"/>
          <a:stretch/>
        </p:blipFill>
        <p:spPr>
          <a:xfrm>
            <a:off x="-1" y="942392"/>
            <a:ext cx="4478694" cy="49877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C89B65-012E-4772-BC35-B264890B754B}"/>
              </a:ext>
            </a:extLst>
          </p:cNvPr>
          <p:cNvSpPr/>
          <p:nvPr/>
        </p:nvSpPr>
        <p:spPr>
          <a:xfrm>
            <a:off x="5113866" y="1828800"/>
            <a:ext cx="56726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entury" panose="02040604050505020304" pitchFamily="18" charset="0"/>
              </a:rPr>
              <a:t>“We need to take into account the diverse meanings different actors attach to ‘security’ in the Arctic.”</a:t>
            </a:r>
          </a:p>
          <a:p>
            <a:endParaRPr lang="en-US" sz="2800" dirty="0">
              <a:latin typeface="Century" panose="02040604050505020304" pitchFamily="18" charset="0"/>
            </a:endParaRPr>
          </a:p>
          <a:p>
            <a:endParaRPr lang="en-US" sz="2800" dirty="0">
              <a:latin typeface="Century" panose="02040604050505020304" pitchFamily="18" charset="0"/>
            </a:endParaRPr>
          </a:p>
          <a:p>
            <a:r>
              <a:rPr lang="en-US" b="1" dirty="0">
                <a:solidFill>
                  <a:srgbClr val="E66914"/>
                </a:solidFill>
                <a:latin typeface="Century" panose="02040604050505020304" pitchFamily="18" charset="0"/>
              </a:rPr>
              <a:t>DR INGRID MEDBY</a:t>
            </a:r>
          </a:p>
          <a:p>
            <a:endParaRPr lang="en-US" sz="2000" dirty="0">
              <a:latin typeface="Century" panose="02040604050505020304" pitchFamily="18" charset="0"/>
            </a:endParaRPr>
          </a:p>
          <a:p>
            <a:r>
              <a:rPr lang="en-US" sz="1400" dirty="0">
                <a:latin typeface="Century" panose="02040604050505020304" pitchFamily="18" charset="0"/>
              </a:rPr>
              <a:t>SENIOR LECTURER, OXFORD BROOKES UNIVERSITY</a:t>
            </a:r>
            <a:endParaRPr lang="en-GB" sz="1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2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C25CCB-3C33-4A34-931D-D935B176EB37}"/>
              </a:ext>
            </a:extLst>
          </p:cNvPr>
          <p:cNvSpPr/>
          <p:nvPr/>
        </p:nvSpPr>
        <p:spPr>
          <a:xfrm>
            <a:off x="-1" y="0"/>
            <a:ext cx="12182669" cy="9423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Century" panose="02040604050505020304" pitchFamily="18" charset="0"/>
              </a:rPr>
              <a:t>SECURITY IN AN ICE-FREE ARCTIC</a:t>
            </a:r>
            <a:endParaRPr lang="en-GB" sz="3200" dirty="0">
              <a:latin typeface="Century" panose="020406040505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3C5CFA-8403-40A6-BD00-0F2FB6E43B9F}"/>
              </a:ext>
            </a:extLst>
          </p:cNvPr>
          <p:cNvSpPr/>
          <p:nvPr/>
        </p:nvSpPr>
        <p:spPr>
          <a:xfrm>
            <a:off x="4665" y="5915608"/>
            <a:ext cx="12182669" cy="9423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>
                <a:latin typeface="Century" panose="02040604050505020304" pitchFamily="18" charset="0"/>
              </a:rPr>
              <a:t>Hear more from Dr Rogers at the BISA Virtual Roundtable: </a:t>
            </a:r>
            <a:r>
              <a:rPr lang="en-GB" sz="1400">
                <a:solidFill>
                  <a:srgbClr val="E66914"/>
                </a:solidFill>
                <a:latin typeface="Century" panose="02040604050505020304" pitchFamily="18" charset="0"/>
              </a:rPr>
              <a:t>“Security in an ice-free Arctic: interdisciplinary perspectives on Arctic geopolitics” </a:t>
            </a:r>
            <a:r>
              <a:rPr lang="en-GB" sz="1400">
                <a:latin typeface="Century" panose="02040604050505020304" pitchFamily="18" charset="0"/>
              </a:rPr>
              <a:t>on 9 July, 2020 (2PM-3.30PM). Hosted by BISA War Studies Working Group </a:t>
            </a:r>
            <a:endParaRPr lang="en-GB" sz="1400" dirty="0">
              <a:latin typeface="Century" panose="020406040505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89B65-012E-4772-BC35-B264890B754B}"/>
              </a:ext>
            </a:extLst>
          </p:cNvPr>
          <p:cNvSpPr/>
          <p:nvPr/>
        </p:nvSpPr>
        <p:spPr>
          <a:xfrm>
            <a:off x="5113866" y="1828800"/>
            <a:ext cx="62508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Century" panose="02040604050505020304" pitchFamily="18" charset="0"/>
              </a:rPr>
              <a:t>“We are entering a delicate stage of Great Power balancing and remilitarisation in the Arctic”</a:t>
            </a:r>
          </a:p>
          <a:p>
            <a:endParaRPr lang="en-US" sz="2800">
              <a:latin typeface="Century" panose="02040604050505020304" pitchFamily="18" charset="0"/>
            </a:endParaRPr>
          </a:p>
          <a:p>
            <a:endParaRPr lang="en-US" sz="2800">
              <a:latin typeface="Century" panose="02040604050505020304" pitchFamily="18" charset="0"/>
            </a:endParaRPr>
          </a:p>
          <a:p>
            <a:r>
              <a:rPr lang="en-US" b="1">
                <a:solidFill>
                  <a:srgbClr val="E66914"/>
                </a:solidFill>
                <a:latin typeface="Century" panose="02040604050505020304" pitchFamily="18" charset="0"/>
              </a:rPr>
              <a:t>DR JAMES ROGERS</a:t>
            </a:r>
          </a:p>
          <a:p>
            <a:endParaRPr lang="en-US" sz="2000">
              <a:latin typeface="Century" panose="02040604050505020304" pitchFamily="18" charset="0"/>
            </a:endParaRPr>
          </a:p>
          <a:p>
            <a:r>
              <a:rPr lang="en-US" sz="1400">
                <a:latin typeface="Century" panose="02040604050505020304" pitchFamily="18" charset="0"/>
              </a:rPr>
              <a:t>ASSISTANT PROFESSOR, UNIVERSITY OF SOUTHERN DENMARK</a:t>
            </a:r>
            <a:endParaRPr lang="en-GB" sz="1400" dirty="0">
              <a:latin typeface="Century" panose="020406040505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D5F2D-FE94-4D59-8976-4835277A8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42392"/>
            <a:ext cx="4160940" cy="496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7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C25CCB-3C33-4A34-931D-D935B176EB37}"/>
              </a:ext>
            </a:extLst>
          </p:cNvPr>
          <p:cNvSpPr/>
          <p:nvPr/>
        </p:nvSpPr>
        <p:spPr>
          <a:xfrm>
            <a:off x="-1" y="0"/>
            <a:ext cx="12182669" cy="9423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entury" panose="02040604050505020304" pitchFamily="18" charset="0"/>
              </a:rPr>
              <a:t>SECURITY IN AN ICE-FREE ARCTIC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3C5CFA-8403-40A6-BD00-0F2FB6E43B9F}"/>
              </a:ext>
            </a:extLst>
          </p:cNvPr>
          <p:cNvSpPr/>
          <p:nvPr/>
        </p:nvSpPr>
        <p:spPr>
          <a:xfrm>
            <a:off x="4665" y="5915608"/>
            <a:ext cx="12182669" cy="9423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latin typeface="Century" panose="02040604050505020304" pitchFamily="18" charset="0"/>
              </a:rPr>
              <a:t>Hear more from Professor </a:t>
            </a:r>
            <a:r>
              <a:rPr lang="en-GB" sz="1400" dirty="0" err="1">
                <a:latin typeface="Century" panose="02040604050505020304" pitchFamily="18" charset="0"/>
              </a:rPr>
              <a:t>Dodds</a:t>
            </a:r>
            <a:r>
              <a:rPr lang="en-GB" sz="1400" dirty="0">
                <a:latin typeface="Century" panose="02040604050505020304" pitchFamily="18" charset="0"/>
              </a:rPr>
              <a:t> at the BISA Virtual Roundtable</a:t>
            </a:r>
            <a:r>
              <a:rPr lang="en-GB" sz="1400" dirty="0">
                <a:solidFill>
                  <a:srgbClr val="E66914"/>
                </a:solidFill>
                <a:latin typeface="Century" panose="02040604050505020304" pitchFamily="18" charset="0"/>
              </a:rPr>
              <a:t>: “Security in an ice-free Arctic: interdisciplinary perspectives on Arctic geopolitics”</a:t>
            </a:r>
            <a:r>
              <a:rPr lang="en-GB" sz="1400" dirty="0">
                <a:latin typeface="Century" panose="02040604050505020304" pitchFamily="18" charset="0"/>
              </a:rPr>
              <a:t> on 9 July, 2020 (2PM-3.30PM). Hosted by BISA War Studies Working Group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89B65-012E-4772-BC35-B264890B754B}"/>
              </a:ext>
            </a:extLst>
          </p:cNvPr>
          <p:cNvSpPr/>
          <p:nvPr/>
        </p:nvSpPr>
        <p:spPr>
          <a:xfrm>
            <a:off x="5113866" y="1828800"/>
            <a:ext cx="567266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entury" panose="02040604050505020304" pitchFamily="18" charset="0"/>
              </a:rPr>
              <a:t>“If the Arctic is no longer ‘reliably frozen’, then what implications follow for geopolitics and governance.”</a:t>
            </a:r>
          </a:p>
          <a:p>
            <a:endParaRPr lang="en-US" sz="2800" dirty="0">
              <a:latin typeface="Century" panose="02040604050505020304" pitchFamily="18" charset="0"/>
            </a:endParaRPr>
          </a:p>
          <a:p>
            <a:endParaRPr lang="en-US" sz="2800" dirty="0">
              <a:latin typeface="Century" panose="02040604050505020304" pitchFamily="18" charset="0"/>
            </a:endParaRPr>
          </a:p>
          <a:p>
            <a:r>
              <a:rPr lang="en-US" sz="2000" b="1" dirty="0">
                <a:solidFill>
                  <a:srgbClr val="E66914"/>
                </a:solidFill>
                <a:latin typeface="Century" panose="02040604050505020304" pitchFamily="18" charset="0"/>
              </a:rPr>
              <a:t>PROFESSOR KLAUS DODDS</a:t>
            </a:r>
          </a:p>
          <a:p>
            <a:endParaRPr lang="en-US" sz="2000" dirty="0">
              <a:latin typeface="Century" panose="02040604050505020304" pitchFamily="18" charset="0"/>
            </a:endParaRPr>
          </a:p>
          <a:p>
            <a:r>
              <a:rPr lang="en-US" sz="1400" dirty="0">
                <a:latin typeface="Century" panose="02040604050505020304" pitchFamily="18" charset="0"/>
              </a:rPr>
              <a:t>ROYAL HOLLOWAY, UNIVERSITY OF LONDON</a:t>
            </a:r>
            <a:endParaRPr lang="en-GB" sz="1400" dirty="0">
              <a:latin typeface="Century" panose="020406040505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07A902-F43A-40A3-B202-E64F24F40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942392"/>
            <a:ext cx="4973216" cy="49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5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C25CCB-3C33-4A34-931D-D935B176EB37}"/>
              </a:ext>
            </a:extLst>
          </p:cNvPr>
          <p:cNvSpPr/>
          <p:nvPr/>
        </p:nvSpPr>
        <p:spPr>
          <a:xfrm>
            <a:off x="-1" y="0"/>
            <a:ext cx="12182669" cy="9423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entury" panose="02040604050505020304" pitchFamily="18" charset="0"/>
              </a:rPr>
              <a:t>SECURITY IN AN ICE-FREE ARCTIC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3C5CFA-8403-40A6-BD00-0F2FB6E43B9F}"/>
              </a:ext>
            </a:extLst>
          </p:cNvPr>
          <p:cNvSpPr/>
          <p:nvPr/>
        </p:nvSpPr>
        <p:spPr>
          <a:xfrm>
            <a:off x="4665" y="5915608"/>
            <a:ext cx="12182669" cy="9423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latin typeface="Century" panose="02040604050505020304" pitchFamily="18" charset="0"/>
              </a:rPr>
              <a:t>Hear more from Professor Kennedy-Pipe at the BISA Virtual Roundtable: </a:t>
            </a:r>
            <a:r>
              <a:rPr lang="en-GB" sz="1400" dirty="0">
                <a:solidFill>
                  <a:srgbClr val="E66914"/>
                </a:solidFill>
                <a:latin typeface="Century" panose="02040604050505020304" pitchFamily="18" charset="0"/>
              </a:rPr>
              <a:t>“Security in an ice-free Arctic: interdisciplinary perspectives on Arctic geopolitics”</a:t>
            </a:r>
            <a:r>
              <a:rPr lang="en-GB" sz="1400" dirty="0">
                <a:latin typeface="Century" panose="02040604050505020304" pitchFamily="18" charset="0"/>
              </a:rPr>
              <a:t> on 9 July, 2020 (2PM-3.30PM). Hosted by BISA War Studies Working Group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89B65-012E-4772-BC35-B264890B754B}"/>
              </a:ext>
            </a:extLst>
          </p:cNvPr>
          <p:cNvSpPr/>
          <p:nvPr/>
        </p:nvSpPr>
        <p:spPr>
          <a:xfrm>
            <a:off x="5113866" y="1828800"/>
            <a:ext cx="56726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entury" panose="02040604050505020304" pitchFamily="18" charset="0"/>
              </a:rPr>
              <a:t>“What we need is a new approach from the Social Sciences to understanding the Arctic”</a:t>
            </a:r>
          </a:p>
          <a:p>
            <a:endParaRPr lang="en-US" sz="2800" dirty="0">
              <a:latin typeface="Century" panose="02040604050505020304" pitchFamily="18" charset="0"/>
            </a:endParaRPr>
          </a:p>
          <a:p>
            <a:endParaRPr lang="en-US" sz="2800" dirty="0">
              <a:latin typeface="Century" panose="02040604050505020304" pitchFamily="18" charset="0"/>
            </a:endParaRPr>
          </a:p>
          <a:p>
            <a:r>
              <a:rPr lang="en-US" b="1" dirty="0">
                <a:solidFill>
                  <a:srgbClr val="E66914"/>
                </a:solidFill>
                <a:latin typeface="Century" panose="02040604050505020304" pitchFamily="18" charset="0"/>
              </a:rPr>
              <a:t>PROFESSOR CAROLINE KENNEDY-PIPE</a:t>
            </a:r>
          </a:p>
          <a:p>
            <a:endParaRPr lang="en-US" sz="2000" dirty="0">
              <a:latin typeface="Century" panose="02040604050505020304" pitchFamily="18" charset="0"/>
            </a:endParaRPr>
          </a:p>
          <a:p>
            <a:r>
              <a:rPr lang="en-US" sz="1400" dirty="0">
                <a:latin typeface="Century" panose="02040604050505020304" pitchFamily="18" charset="0"/>
              </a:rPr>
              <a:t>LOUGHBOROUGH UNIVERSITY</a:t>
            </a:r>
            <a:endParaRPr lang="en-GB" sz="1400" dirty="0">
              <a:latin typeface="Century" panose="020406040505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9DF4C-CB6A-40F5-9522-07F187B19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392"/>
            <a:ext cx="3729790" cy="497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6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C25CCB-3C33-4A34-931D-D935B176EB37}"/>
              </a:ext>
            </a:extLst>
          </p:cNvPr>
          <p:cNvSpPr/>
          <p:nvPr/>
        </p:nvSpPr>
        <p:spPr>
          <a:xfrm>
            <a:off x="0" y="0"/>
            <a:ext cx="12181839" cy="9423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entury" panose="02040604050505020304" pitchFamily="18" charset="0"/>
              </a:rPr>
              <a:t>SECURITY IN AN ICE-FREE ARCTIC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3C5CFA-8403-40A6-BD00-0F2FB6E43B9F}"/>
              </a:ext>
            </a:extLst>
          </p:cNvPr>
          <p:cNvSpPr/>
          <p:nvPr/>
        </p:nvSpPr>
        <p:spPr>
          <a:xfrm>
            <a:off x="4665" y="5915608"/>
            <a:ext cx="12182669" cy="9423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latin typeface="Century" panose="02040604050505020304" pitchFamily="18" charset="0"/>
              </a:rPr>
              <a:t>Hear more from Dr Depledge at the BISA Virtual Roundtable: </a:t>
            </a:r>
            <a:r>
              <a:rPr lang="en-GB" sz="1400" dirty="0">
                <a:solidFill>
                  <a:srgbClr val="E66914"/>
                </a:solidFill>
                <a:latin typeface="Century" panose="02040604050505020304" pitchFamily="18" charset="0"/>
              </a:rPr>
              <a:t>“Security in an ice-free Arctic: interdisciplinary perspectives on Arctic geopolitics”</a:t>
            </a:r>
            <a:r>
              <a:rPr lang="en-GB" sz="1400" dirty="0">
                <a:latin typeface="Century" panose="02040604050505020304" pitchFamily="18" charset="0"/>
              </a:rPr>
              <a:t> on 9 July, 2020 (2PM-3.30PM). Hosted by BISA War Studies Working Group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C89B65-012E-4772-BC35-B264890B754B}"/>
              </a:ext>
            </a:extLst>
          </p:cNvPr>
          <p:cNvSpPr/>
          <p:nvPr/>
        </p:nvSpPr>
        <p:spPr>
          <a:xfrm>
            <a:off x="5113866" y="1828800"/>
            <a:ext cx="567266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entury" panose="02040604050505020304" pitchFamily="18" charset="0"/>
              </a:rPr>
              <a:t>“As the international community tries to come to terms with the possibility of an ‘ice-free’ Arctic, tensions are starting to build”. </a:t>
            </a:r>
          </a:p>
          <a:p>
            <a:endParaRPr lang="en-US" sz="2800" dirty="0">
              <a:latin typeface="Century" panose="02040604050505020304" pitchFamily="18" charset="0"/>
            </a:endParaRPr>
          </a:p>
          <a:p>
            <a:endParaRPr lang="en-US" sz="2800" dirty="0">
              <a:latin typeface="Century" panose="02040604050505020304" pitchFamily="18" charset="0"/>
            </a:endParaRPr>
          </a:p>
          <a:p>
            <a:r>
              <a:rPr lang="en-US" b="1" dirty="0">
                <a:solidFill>
                  <a:srgbClr val="E66914"/>
                </a:solidFill>
                <a:latin typeface="Century" panose="02040604050505020304" pitchFamily="18" charset="0"/>
              </a:rPr>
              <a:t>DR DUNCAN DEPLEDGE</a:t>
            </a:r>
          </a:p>
          <a:p>
            <a:endParaRPr lang="en-US" sz="2000" dirty="0">
              <a:latin typeface="Century" panose="02040604050505020304" pitchFamily="18" charset="0"/>
            </a:endParaRPr>
          </a:p>
          <a:p>
            <a:r>
              <a:rPr lang="en-US" sz="1400" dirty="0">
                <a:latin typeface="Century" panose="02040604050505020304" pitchFamily="18" charset="0"/>
              </a:rPr>
              <a:t>LECTURER, LOUGHBOROUGH UNIVERSITY</a:t>
            </a:r>
            <a:endParaRPr lang="en-GB" sz="1400" dirty="0">
              <a:latin typeface="Century" panose="020406040505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C18F19-07A0-491E-851B-C343B6298F17}"/>
              </a:ext>
            </a:extLst>
          </p:cNvPr>
          <p:cNvSpPr txBox="1"/>
          <p:nvPr/>
        </p:nvSpPr>
        <p:spPr>
          <a:xfrm>
            <a:off x="1166327" y="2948473"/>
            <a:ext cx="1735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Crop pictures to 13.86cm (h) x 12.44cm (w) </a:t>
            </a:r>
          </a:p>
        </p:txBody>
      </p:sp>
      <p:pic>
        <p:nvPicPr>
          <p:cNvPr id="6" name="Picture 5" descr="A person wearing a suit and tie standing in front of a brick wall&#10;&#10;Description automatically generated">
            <a:extLst>
              <a:ext uri="{FF2B5EF4-FFF2-40B4-BE49-F238E27FC236}">
                <a16:creationId xmlns:a16="http://schemas.microsoft.com/office/drawing/2014/main" id="{2D7EE711-4577-4709-B4FF-5699AF104E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r="5094"/>
          <a:stretch/>
        </p:blipFill>
        <p:spPr>
          <a:xfrm>
            <a:off x="-1" y="950315"/>
            <a:ext cx="4500000" cy="498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05FDBD2DD6AA4C90CECFA0B4AC2CAF" ma:contentTypeVersion="12" ma:contentTypeDescription="Create a new document." ma:contentTypeScope="" ma:versionID="0bf8ae5f4be787b5d5ace5aaf7914f6f">
  <xsd:schema xmlns:xsd="http://www.w3.org/2001/XMLSchema" xmlns:xs="http://www.w3.org/2001/XMLSchema" xmlns:p="http://schemas.microsoft.com/office/2006/metadata/properties" xmlns:ns3="81d3e79f-e49a-4f50-a30d-f7fa72fe00a4" xmlns:ns4="18f68011-aa03-4638-af05-2b3a23bd2197" targetNamespace="http://schemas.microsoft.com/office/2006/metadata/properties" ma:root="true" ma:fieldsID="34c8df268f86bafa374c180545dd4232" ns3:_="" ns4:_="">
    <xsd:import namespace="81d3e79f-e49a-4f50-a30d-f7fa72fe00a4"/>
    <xsd:import namespace="18f68011-aa03-4638-af05-2b3a23bd21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3e79f-e49a-4f50-a30d-f7fa72fe00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f68011-aa03-4638-af05-2b3a23bd219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259DDB-6F67-4660-84ED-4649E245DDB9}">
  <ds:schemaRefs>
    <ds:schemaRef ds:uri="81d3e79f-e49a-4f50-a30d-f7fa72fe00a4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8f68011-aa03-4638-af05-2b3a23bd219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D7F4B30-ECC6-487E-BAEF-963856205E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6C98EE-F972-48CF-9CB0-959D45B318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3e79f-e49a-4f50-a30d-f7fa72fe00a4"/>
    <ds:schemaRef ds:uri="18f68011-aa03-4638-af05-2b3a23bd21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357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Duncan Depledge</dc:creator>
  <cp:lastModifiedBy>James Rogers</cp:lastModifiedBy>
  <cp:revision>5</cp:revision>
  <dcterms:created xsi:type="dcterms:W3CDTF">2020-06-27T13:28:46Z</dcterms:created>
  <dcterms:modified xsi:type="dcterms:W3CDTF">2020-06-29T13:13:16Z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0x0101004005FDBD2DD6AA4C90CECFA0B4AC2CAF</vt:lpwstr>
  </property>
</Properties>
</file>